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7" r:id="rId2"/>
    <p:sldId id="375" r:id="rId3"/>
    <p:sldId id="388" r:id="rId4"/>
    <p:sldId id="314" r:id="rId5"/>
    <p:sldId id="315" r:id="rId6"/>
    <p:sldId id="389" r:id="rId7"/>
    <p:sldId id="344" r:id="rId8"/>
    <p:sldId id="348" r:id="rId9"/>
    <p:sldId id="390" r:id="rId10"/>
    <p:sldId id="393" r:id="rId11"/>
    <p:sldId id="391" r:id="rId12"/>
    <p:sldId id="333" r:id="rId13"/>
    <p:sldId id="369" r:id="rId14"/>
    <p:sldId id="396" r:id="rId15"/>
    <p:sldId id="397" r:id="rId16"/>
    <p:sldId id="399" r:id="rId17"/>
    <p:sldId id="400" r:id="rId18"/>
    <p:sldId id="383" r:id="rId19"/>
    <p:sldId id="401" r:id="rId20"/>
    <p:sldId id="365" r:id="rId21"/>
    <p:sldId id="386" r:id="rId22"/>
    <p:sldId id="40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2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B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1"/>
    <p:restoredTop sz="74744"/>
  </p:normalViewPr>
  <p:slideViewPr>
    <p:cSldViewPr snapToObjects="1">
      <p:cViewPr>
        <p:scale>
          <a:sx n="71" d="100"/>
          <a:sy n="71" d="100"/>
        </p:scale>
        <p:origin x="480" y="224"/>
      </p:cViewPr>
      <p:guideLst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-3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24078-62AC-9F46-A47F-4EA9269B443A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BD00-9DDD-F84E-8F02-5F5A2A2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宋体" pitchFamily="2" charset="-122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1pPr>
            <a:lvl2pPr marL="702739" indent="-270284" eaLnBrk="0" hangingPunct="0"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2pPr>
            <a:lvl3pPr marL="1081137" indent="-216227" eaLnBrk="0" hangingPunct="0"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3pPr>
            <a:lvl4pPr marL="1513591" indent="-216227" eaLnBrk="0" hangingPunct="0"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4pPr>
            <a:lvl5pPr marL="1946046" indent="-216227" eaLnBrk="0" hangingPunct="0"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5pPr>
            <a:lvl6pPr marL="2378501" indent="-216227" eaLnBrk="0" fontAlgn="base" hangingPunct="0">
              <a:spcBef>
                <a:spcPct val="0"/>
              </a:spcBef>
              <a:spcAft>
                <a:spcPct val="0"/>
              </a:spcAft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6pPr>
            <a:lvl7pPr marL="2810955" indent="-216227" eaLnBrk="0" fontAlgn="base" hangingPunct="0">
              <a:spcBef>
                <a:spcPct val="0"/>
              </a:spcBef>
              <a:spcAft>
                <a:spcPct val="0"/>
              </a:spcAft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7pPr>
            <a:lvl8pPr marL="3243410" indent="-216227" eaLnBrk="0" fontAlgn="base" hangingPunct="0">
              <a:spcBef>
                <a:spcPct val="0"/>
              </a:spcBef>
              <a:spcAft>
                <a:spcPct val="0"/>
              </a:spcAft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8pPr>
            <a:lvl9pPr marL="3675865" indent="-216227" eaLnBrk="0" fontAlgn="base" hangingPunct="0">
              <a:spcBef>
                <a:spcPct val="0"/>
              </a:spcBef>
              <a:spcAft>
                <a:spcPct val="0"/>
              </a:spcAft>
              <a:defRPr sz="38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9pPr>
          </a:lstStyle>
          <a:p>
            <a:pPr eaLnBrk="1" hangingPunct="1"/>
            <a:fld id="{1C8EE7E3-3689-472D-8BBD-7AA9CC2429F4}" type="slidenum">
              <a:rPr lang="zh-CN" altLang="en-US" sz="1200">
                <a:solidFill>
                  <a:prstClr val="black"/>
                </a:solidFill>
              </a:rPr>
              <a:pPr eaLnBrk="1" hangingPunct="1"/>
              <a:t>1</a:t>
            </a:fld>
            <a:endParaRPr lang="zh-CN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9BD00-9DDD-F84E-8F02-5F5A2A28BB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3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A68F-1769-4A42-85D0-5F20F7412C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molecular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9BD00-9DDD-F84E-8F02-5F5A2A28B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C767B-3747-4247-ABAE-C5525DC0EC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C767B-3747-4247-ABAE-C5525DC0EC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A68F-1769-4A42-85D0-5F20F7412C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9BD00-9DDD-F84E-8F02-5F5A2A28B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5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9BD00-9DDD-F84E-8F02-5F5A2A28B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9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9BD00-9DDD-F84E-8F02-5F5A2A28BB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A68F-1769-4A42-85D0-5F20F7412C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i="1">
              <a:solidFill>
                <a:srgbClr val="000000"/>
              </a:solidFill>
              <a:latin typeface="Bookman Old Style" pitchFamily="18" charset="0"/>
              <a:ea typeface="宋体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i="1">
              <a:solidFill>
                <a:srgbClr val="000000"/>
              </a:solidFill>
              <a:latin typeface="Bookman Old Style" pitchFamily="18" charset="0"/>
              <a:ea typeface="宋体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B6ACC-04DC-4236-BD45-59CED875394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7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B2645-9FCC-49BD-BE68-9BC76B574F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6D3EB-3E33-4FEB-8A96-7865A02C4F3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64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22238"/>
            <a:ext cx="8229600" cy="60086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DD265-3F0D-4C46-95DA-464FB2C694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6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BF2B4-2CAC-4D66-9C10-BFD6D740660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6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4C4E3-3FE5-43AA-B418-C74C3CE3064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3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8B65B-4E9B-4744-97DC-50263AECA19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0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6B3D2-401B-4A20-AFA4-C021415146D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7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1BEEA-C75C-4B76-9577-E563F00D28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9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FAE77-0655-42BA-B04C-750DD9F2B8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ADA45-D32E-42F4-860E-906FABC576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23AA2-674E-49E8-A871-FB7128AD77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0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i="1">
              <a:solidFill>
                <a:srgbClr val="000000"/>
              </a:solidFill>
              <a:latin typeface="Bookman Old Style" pitchFamily="18" charset="0"/>
              <a:ea typeface="宋体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i="0">
                <a:latin typeface="Arial" charset="0"/>
                <a:ea typeface="宋体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i="0">
                <a:latin typeface="Arial" charset="0"/>
                <a:ea typeface="宋体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i="0">
                <a:latin typeface="Arial" charset="0"/>
                <a:ea typeface="宋体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E9B298C-C5EB-4F83-AC26-970E2742187C}" type="slidenum">
              <a:rPr lang="en-US" altLang="zh-CN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2056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  <p:sp>
          <p:nvSpPr>
            <p:cNvPr id="925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4000" i="1">
                <a:solidFill>
                  <a:srgbClr val="000000"/>
                </a:solidFill>
                <a:latin typeface="Bookman Old Style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80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宋体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宋体" charset="-122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  <a:cs typeface="宋体" charset="-122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宋体" charset="-122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7228115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1pPr>
            <a:lvl2pPr marL="742950" indent="-28575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2pPr>
            <a:lvl3pPr marL="11430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3pPr>
            <a:lvl4pPr marL="16002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4pPr>
            <a:lvl5pPr marL="20574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9pPr>
          </a:lstStyle>
          <a:p>
            <a:pPr defTabSz="914400" eaLnBrk="1" fontAlgn="base" hangingPunct="1">
              <a:spcBef>
                <a:spcPts val="1800"/>
              </a:spcBef>
              <a:spcAft>
                <a:spcPct val="0"/>
              </a:spcAft>
            </a:pPr>
            <a:r>
              <a:rPr lang="en-US" altLang="zh-CN" sz="2800" b="1" i="0" dirty="0" smtClean="0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  <a:t>Dysregulation </a:t>
            </a:r>
            <a:r>
              <a:rPr lang="en-US" altLang="zh-CN" sz="2800" b="1" i="0" dirty="0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  <a:t>of gene expressions upon </a:t>
            </a:r>
            <a:r>
              <a:rPr lang="en-US" altLang="zh-CN" sz="2800" b="1" i="0" dirty="0" err="1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  <a:t>Zika</a:t>
            </a:r>
            <a:r>
              <a:rPr lang="en-US" altLang="zh-CN" sz="2800" b="1" i="0" dirty="0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  <a:t> virus infection</a:t>
            </a:r>
            <a:r>
              <a:rPr lang="en-US" altLang="zh-CN" sz="2400" b="1" i="0" dirty="0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  <a:t/>
            </a:r>
            <a:br>
              <a:rPr lang="en-US" altLang="zh-CN" sz="2400" b="1" i="0" dirty="0">
                <a:solidFill>
                  <a:srgbClr val="7030A0"/>
                </a:solidFill>
                <a:latin typeface="Comic Sans MS" pitchFamily="66" charset="0"/>
                <a:ea typeface="BatangChe" pitchFamily="49" charset="-127"/>
                <a:cs typeface="Arial Unicode MS" pitchFamily="34" charset="-122"/>
              </a:rPr>
            </a:br>
            <a:endParaRPr lang="en-US" altLang="zh-CN" sz="2400" b="1" i="0" dirty="0">
              <a:solidFill>
                <a:srgbClr val="7030A0"/>
              </a:solidFill>
              <a:latin typeface="Comic Sans MS" pitchFamily="66" charset="0"/>
              <a:ea typeface="BatangChe" pitchFamily="49" charset="-127"/>
              <a:cs typeface="Arial Unicode MS" pitchFamily="34" charset="-122"/>
            </a:endParaRPr>
          </a:p>
          <a:p>
            <a:pPr defTabSz="914400" eaLnBrk="1" fontAlgn="base" hangingPunct="1">
              <a:spcBef>
                <a:spcPts val="1800"/>
              </a:spcBef>
              <a:spcAft>
                <a:spcPct val="0"/>
              </a:spcAft>
            </a:pPr>
            <a:endParaRPr lang="en-US" altLang="zh-CN" sz="2400" b="1" i="0" dirty="0" smtClean="0">
              <a:solidFill>
                <a:srgbClr val="7030A0"/>
              </a:solidFill>
              <a:latin typeface="Comic Sans MS" pitchFamily="66" charset="0"/>
              <a:ea typeface="BatangChe" pitchFamily="49" charset="-127"/>
              <a:cs typeface="Arial Unicode MS" pitchFamily="34" charset="-122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2667000" y="3886200"/>
            <a:ext cx="46482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1pPr>
            <a:lvl2pPr marL="742950" indent="-28575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2pPr>
            <a:lvl3pPr marL="11430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3pPr>
            <a:lvl4pPr marL="16002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4pPr>
            <a:lvl5pPr marL="20574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9pPr>
          </a:lstStyle>
          <a:p>
            <a:pPr algn="ctr" defTabSz="9144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0" dirty="0" err="1" smtClean="0">
                <a:solidFill>
                  <a:srgbClr val="000000"/>
                </a:solidFill>
                <a:latin typeface="Comic Sans MS" pitchFamily="66" charset="0"/>
                <a:ea typeface="Arial Unicode MS" pitchFamily="34" charset="-122"/>
                <a:cs typeface="Arial Unicode MS" pitchFamily="34" charset="-122"/>
              </a:rPr>
              <a:t>Yonghua</a:t>
            </a:r>
            <a:r>
              <a:rPr lang="en-US" altLang="zh-CN" sz="2000" b="1" i="0" dirty="0" smtClean="0">
                <a:solidFill>
                  <a:srgbClr val="000000"/>
                </a:solidFill>
                <a:latin typeface="Comic Sans MS" pitchFamily="66" charset="0"/>
                <a:ea typeface="Arial Unicode MS" pitchFamily="34" charset="-122"/>
                <a:cs typeface="Arial Unicode MS" pitchFamily="34" charset="-122"/>
              </a:rPr>
              <a:t> Zhuang</a:t>
            </a:r>
            <a:endParaRPr lang="en-US" altLang="zh-CN" sz="2000" b="1" i="0" dirty="0">
              <a:solidFill>
                <a:srgbClr val="000000"/>
              </a:solidFill>
              <a:latin typeface="Comic Sans MS" pitchFamily="66" charset="0"/>
              <a:ea typeface="Arial Unicode MS" pitchFamily="34" charset="-122"/>
              <a:cs typeface="Arial Unicode MS" pitchFamily="34" charset="-122"/>
            </a:endParaRPr>
          </a:p>
          <a:p>
            <a:pPr algn="ctr" defTabSz="9144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 dirty="0" smtClean="0">
                <a:solidFill>
                  <a:srgbClr val="000000"/>
                </a:solidFill>
                <a:latin typeface="Comic Sans MS" pitchFamily="66" charset="0"/>
                <a:ea typeface="Arial Unicode MS" pitchFamily="34" charset="-122"/>
                <a:cs typeface="Arial Unicode MS" pitchFamily="34" charset="-122"/>
              </a:rPr>
              <a:t>12-16-2016</a:t>
            </a:r>
            <a:endParaRPr lang="en-US" altLang="zh-CN" sz="1600" b="1" i="0" dirty="0">
              <a:solidFill>
                <a:srgbClr val="000000"/>
              </a:solidFill>
              <a:latin typeface="Comic Sans MS" pitchFamily="66" charset="0"/>
              <a:ea typeface="Arial Unicode MS" pitchFamily="34" charset="-122"/>
              <a:cs typeface="Arial Unicode MS" pitchFamily="34" charset="-122"/>
            </a:endParaRPr>
          </a:p>
          <a:p>
            <a:pPr algn="ctr" defTabSz="9144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0" dirty="0" smtClean="0">
                <a:solidFill>
                  <a:srgbClr val="000000"/>
                </a:solidFill>
                <a:latin typeface="Comic Sans MS" pitchFamily="66" charset="0"/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pPr algn="ctr" defTabSz="9144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1" i="0" dirty="0" smtClean="0">
              <a:solidFill>
                <a:srgbClr val="000000"/>
              </a:solidFill>
              <a:latin typeface="Comic Sans MS" pitchFamily="66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22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09" y="228600"/>
            <a:ext cx="7786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2400" b="1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edgeR</a:t>
            </a:r>
            <a:endParaRPr lang="en-US" sz="2400" b="1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219201"/>
            <a:ext cx="822960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Size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factors were estimated using the "trimmed mean of M values (TMM)" method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on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log2 scaled count data. </a:t>
            </a:r>
            <a:endParaRPr lang="en-US" altLang="zh-CN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TMM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method is simple but robust way to estimate the ratio of RNA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production;</a:t>
            </a:r>
            <a:endParaRPr lang="en-US" altLang="zh-CN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Test differential expression using Fisher exact test.</a:t>
            </a:r>
            <a:endParaRPr lang="zh-CN" altLang="en-US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48768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edgeR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method seems to be anti-conservative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for lowly expressed genes and might have </a:t>
            </a:r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higher type-I error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than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DESeq2.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09" y="228600"/>
            <a:ext cx="7786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24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Gene </a:t>
            </a:r>
            <a:r>
              <a:rPr lang="en-US" altLang="zh-CN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ontology (GO) term enrichment analysis </a:t>
            </a:r>
            <a:endParaRPr lang="en-US" sz="2400" b="1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1000" y="13716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technique for interpreting sets of genes making use of the Gene Ontology system of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classification;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Genes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are assigned to a set of predefined bins depending on their functional characteristics.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Function and pathway analyses based on the association of GO terms to genes in a selected gene list are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useful.</a:t>
            </a:r>
            <a:endParaRPr lang="zh-CN" altLang="en-US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2743200"/>
            <a:ext cx="1686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Result</a:t>
            </a:r>
            <a:endParaRPr lang="en-US" sz="40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8588" y="4572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Exploratory analysis and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1676400"/>
            <a:ext cx="8100340" cy="3657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4447" y="5629870"/>
            <a:ext cx="3576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genes with low counts </a:t>
            </a:r>
            <a:r>
              <a:rPr lang="en-US" dirty="0" smtClean="0"/>
              <a:t>seem </a:t>
            </a:r>
            <a:r>
              <a:rPr lang="en-US" dirty="0"/>
              <a:t>to be excessively variable on the ordinary logarithmic </a:t>
            </a:r>
            <a:r>
              <a:rPr lang="en-US" dirty="0" smtClean="0"/>
              <a:t>scale.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05400" y="5638800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/>
              <a:t>rlog</a:t>
            </a:r>
            <a:r>
              <a:rPr lang="en-US" dirty="0"/>
              <a:t> transformation suppress variation for the low count </a:t>
            </a:r>
            <a:r>
              <a:rPr lang="en-US" dirty="0" smtClean="0"/>
              <a:t>genes.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8588" y="4572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Principal </a:t>
            </a: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components analysis (PCA)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1676400"/>
            <a:ext cx="8498237" cy="381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5287" y="5629870"/>
            <a:ext cx="823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differences between not </a:t>
            </a:r>
            <a:r>
              <a:rPr lang="en-US" dirty="0" smtClean="0"/>
              <a:t>infected </a:t>
            </a:r>
            <a:r>
              <a:rPr lang="en-US" dirty="0"/>
              <a:t>and ZIKV infected samples are </a:t>
            </a:r>
            <a:r>
              <a:rPr lang="en-US" dirty="0" smtClean="0"/>
              <a:t>large;</a:t>
            </a:r>
          </a:p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were variations within each group.</a:t>
            </a:r>
          </a:p>
        </p:txBody>
      </p:sp>
    </p:spTree>
    <p:extLst>
      <p:ext uri="{BB962C8B-B14F-4D97-AF65-F5344CB8AC3E}">
        <p14:creationId xmlns:p14="http://schemas.microsoft.com/office/powerpoint/2010/main" val="111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8588" y="4572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Significant </a:t>
            </a: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differentially expressed genes identified by DESeq2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1752599"/>
            <a:ext cx="6781800" cy="4886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3600" y="2441406"/>
            <a:ext cx="3231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Many </a:t>
            </a:r>
            <a:r>
              <a:rPr lang="en-US" dirty="0"/>
              <a:t>genes are </a:t>
            </a:r>
            <a:r>
              <a:rPr lang="en-US" dirty="0">
                <a:solidFill>
                  <a:srgbClr val="FF0000"/>
                </a:solidFill>
              </a:rPr>
              <a:t>up-regulated</a:t>
            </a:r>
            <a:r>
              <a:rPr lang="en-US" dirty="0"/>
              <a:t> upon ZIKV virus infection while little genes were </a:t>
            </a:r>
            <a:r>
              <a:rPr lang="en-US" dirty="0" smtClean="0"/>
              <a:t>down-regulated.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8588" y="4572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Method comparison: DESeq2 vs. </a:t>
            </a:r>
            <a:r>
              <a:rPr lang="en-US" sz="2400" b="1" dirty="0" err="1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edgeR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01" y="1676400"/>
            <a:ext cx="4983374" cy="426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8375" y="4038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FBB35"/>
                </a:solidFill>
              </a:rPr>
              <a:t>p</a:t>
            </a:r>
            <a:r>
              <a:rPr lang="en-US" b="1" dirty="0" err="1" smtClean="0">
                <a:solidFill>
                  <a:srgbClr val="3FBB35"/>
                </a:solidFill>
              </a:rPr>
              <a:t>adj</a:t>
            </a:r>
            <a:r>
              <a:rPr lang="en-US" b="1" dirty="0" smtClean="0">
                <a:solidFill>
                  <a:srgbClr val="3FBB35"/>
                </a:solidFill>
              </a:rPr>
              <a:t> &lt;= 0.05</a:t>
            </a:r>
            <a:endParaRPr lang="en-US" b="1" dirty="0">
              <a:solidFill>
                <a:srgbClr val="3FBB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461" y="405026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FDR &lt;= 0.05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382000" cy="56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343900" cy="5562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8588" y="4572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Gene expression level and cluster </a:t>
            </a:r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588" y="4572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Gene </a:t>
            </a: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Ontology enrichment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915400" cy="49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876800"/>
            <a:ext cx="2527300" cy="1893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396668"/>
            <a:ext cx="7786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 err="1" smtClean="0">
                <a:solidFill>
                  <a:srgbClr val="FF0000"/>
                </a:solidFill>
                <a:latin typeface="Comic Sans MS" pitchFamily="66" charset="0"/>
                <a:ea typeface="宋体"/>
                <a:cs typeface="Times New Roman" pitchFamily="18" charset="0"/>
              </a:rPr>
              <a:t>Zika</a:t>
            </a:r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ea typeface="宋体"/>
                <a:cs typeface="Times New Roman" pitchFamily="18" charset="0"/>
              </a:rPr>
              <a:t> virus (ZIKV)</a:t>
            </a:r>
            <a:endParaRPr lang="en-US" sz="2400" b="1" dirty="0">
              <a:solidFill>
                <a:srgbClr val="FF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  <a:p>
            <a:pPr defTabSz="914400"/>
            <a:endParaRPr lang="en-US" sz="2400" b="1" dirty="0">
              <a:solidFill>
                <a:srgbClr val="00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1227665"/>
            <a:ext cx="829945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endParaRPr lang="en-US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First identified in </a:t>
            </a:r>
            <a:r>
              <a:rPr lang="en-US" sz="2000" dirty="0" err="1">
                <a:solidFill>
                  <a:srgbClr val="000000"/>
                </a:solidFill>
                <a:latin typeface="Comic Sans MS" pitchFamily="66" charset="0"/>
              </a:rPr>
              <a:t>Zika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forest, Uganda in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1947;</a:t>
            </a:r>
            <a:endParaRPr lang="en-US" sz="2000" dirty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Mosquito-borne </a:t>
            </a:r>
            <a:r>
              <a:rPr lang="en-US" sz="2000" dirty="0" err="1">
                <a:solidFill>
                  <a:srgbClr val="000000"/>
                </a:solidFill>
                <a:latin typeface="Comic Sans MS" pitchFamily="66" charset="0"/>
              </a:rPr>
              <a:t>flavivirus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; </a:t>
            </a:r>
            <a:endParaRPr lang="en-US" sz="200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Transmitted majorly by 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daytime-active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mosquitoes;</a:t>
            </a: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Related 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to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dengue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, yellow fever,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West Nile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viruses;</a:t>
            </a: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Often 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causes no or only mild 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symptoms;</a:t>
            </a: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No vaccine or effective treatments available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.</a:t>
            </a:r>
            <a:endParaRPr lang="en-US" sz="2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53340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Summary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81000" y="1661785"/>
            <a:ext cx="8534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We found 59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significant differentially expressed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genes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in both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methods;</a:t>
            </a:r>
            <a:endParaRPr lang="en-US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sz="1200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Most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of significant differentially expressed gene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were up-regulated upon ZIKV infection;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sz="1200" dirty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ZIKV infection activate immune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response, interferon response, glutamate toxicity and histone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modification;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sz="1200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Aggressive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cellular response including immune response, interferon response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could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limit ZIKV growth but also cause brain damage by triggering neuronal death.</a:t>
            </a:r>
          </a:p>
        </p:txBody>
      </p:sp>
    </p:spTree>
    <p:extLst>
      <p:ext uri="{BB962C8B-B14F-4D97-AF65-F5344CB8AC3E}">
        <p14:creationId xmlns:p14="http://schemas.microsoft.com/office/powerpoint/2010/main" val="166031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4085" y="542835"/>
            <a:ext cx="7786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Limitations</a:t>
            </a:r>
            <a:endParaRPr lang="en-US" sz="2400" b="1" dirty="0">
              <a:solidFill>
                <a:srgbClr val="00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057400"/>
            <a:ext cx="7924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sample size was too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small;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There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were large variation within each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group; 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The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samples were only collected at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one time point: 3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days after ZIKV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infection.</a:t>
            </a: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M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assive </a:t>
            </a: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neuron death 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occurred 10 </a:t>
            </a: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days after ZIKV 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infection;</a:t>
            </a: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ZIKV kept growing 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to </a:t>
            </a: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the end of experiment (10 days after infection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);</a:t>
            </a: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Highly </a:t>
            </a:r>
            <a:r>
              <a:rPr lang="en-US" altLang="zh-CN" sz="1600" dirty="0">
                <a:latin typeface="Comic Sans MS" charset="0"/>
                <a:ea typeface="Comic Sans MS" charset="0"/>
                <a:cs typeface="Comic Sans MS" charset="0"/>
              </a:rPr>
              <a:t>possible that many gene expression changes might not occur yet  after 3-day </a:t>
            </a:r>
            <a:r>
              <a:rPr lang="en-US" altLang="zh-CN" sz="1600" dirty="0" smtClean="0">
                <a:latin typeface="Comic Sans MS" charset="0"/>
                <a:ea typeface="Comic Sans MS" charset="0"/>
                <a:cs typeface="Comic Sans MS" charset="0"/>
              </a:rPr>
              <a:t>infection.</a:t>
            </a:r>
            <a:endParaRPr lang="en-US" altLang="zh-CN" sz="1600" dirty="0">
              <a:latin typeface="Comic Sans MS" charset="0"/>
              <a:ea typeface="Comic Sans MS" charset="0"/>
              <a:cs typeface="Comic Sans MS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en-US" altLang="zh-CN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Wingdings" charset="2"/>
              <a:buChar char="Ø"/>
            </a:pPr>
            <a:endParaRPr lang="zh-CN" alt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4836"/>
            <a:ext cx="2850778" cy="1603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9415">
            <a:off x="3202858" y="175575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"/>
              <a:ea typeface="宋体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96668"/>
            <a:ext cx="7786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Microcephaly and ZIKV epidemic</a:t>
            </a:r>
            <a:endParaRPr lang="en-US" sz="2400" b="1" dirty="0">
              <a:solidFill>
                <a:srgbClr val="FF0000"/>
              </a:solidFill>
              <a:latin typeface="Comic Sans MS" pitchFamily="66" charset="0"/>
              <a:cs typeface="Times New Roman" pitchFamily="18" charset="0"/>
            </a:endParaRPr>
          </a:p>
          <a:p>
            <a:pPr defTabSz="914400"/>
            <a:endParaRPr lang="en-US" sz="2400" b="1" dirty="0">
              <a:solidFill>
                <a:srgbClr val="FF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  <a:p>
            <a:pPr defTabSz="914400"/>
            <a:endParaRPr lang="en-US" sz="2400" b="1" dirty="0">
              <a:solidFill>
                <a:srgbClr val="00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6608"/>
            <a:ext cx="7620000" cy="56467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7" y="1550796"/>
            <a:ext cx="2489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"/>
              <a:ea typeface="宋体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1259177"/>
            <a:ext cx="7718919" cy="54032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64612" y="63246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7494D"/>
                </a:solidFill>
                <a:latin typeface="Atlas Grotesk" charset="0"/>
              </a:rPr>
              <a:t> </a:t>
            </a:r>
            <a:r>
              <a:rPr lang="en-US" dirty="0" smtClean="0">
                <a:solidFill>
                  <a:srgbClr val="47494D"/>
                </a:solidFill>
                <a:latin typeface="Atlas Grotesk" charset="0"/>
              </a:rPr>
              <a:t>Rob </a:t>
            </a:r>
            <a:r>
              <a:rPr lang="en-US" dirty="0" err="1" smtClean="0">
                <a:solidFill>
                  <a:srgbClr val="47494D"/>
                </a:solidFill>
                <a:latin typeface="Atlas Grotesk" charset="0"/>
              </a:rPr>
              <a:t>Harrand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96668"/>
            <a:ext cx="7786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ZIKV </a:t>
            </a: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epidemic and microcephaly </a:t>
            </a:r>
          </a:p>
          <a:p>
            <a:pPr defTabSz="914400"/>
            <a:endParaRPr lang="en-US" sz="2400" b="1" dirty="0">
              <a:solidFill>
                <a:srgbClr val="FF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  <a:p>
            <a:pPr defTabSz="914400"/>
            <a:endParaRPr lang="en-US" sz="2400" b="1" dirty="0">
              <a:solidFill>
                <a:srgbClr val="000000"/>
              </a:solidFill>
              <a:latin typeface="Comic Sans MS" pitchFamily="66" charset="0"/>
              <a:ea typeface="宋体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227665"/>
            <a:ext cx="8299451" cy="660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endParaRPr lang="en-US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 ZIKV infection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was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linked to microcephaly among newborn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infants;</a:t>
            </a: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mic Sans MS" pitchFamily="66" charset="0"/>
              </a:rPr>
              <a:t>Zika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virus infects human cortical neural progenitors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attenuates their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g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rowth;</a:t>
            </a: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Comic Sans MS" pitchFamily="66" charset="0"/>
              </a:rPr>
              <a:t>Zika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virus disrupts neural progenitor development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leads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microcephaly </a:t>
            </a:r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in m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ice.</a:t>
            </a: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endParaRPr lang="en-US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285750" indent="-285750" defTabSz="914400" fontAlgn="base">
              <a:lnSpc>
                <a:spcPct val="150000"/>
              </a:lnSpc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endParaRPr lang="en-US" dirty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1942" y="2438400"/>
            <a:ext cx="7239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r>
              <a:rPr lang="en-US" sz="2000" b="1" dirty="0">
                <a:latin typeface="Comic Sans MS" pitchFamily="66" charset="0"/>
              </a:rPr>
              <a:t>H</a:t>
            </a:r>
            <a:r>
              <a:rPr lang="en-US" sz="2000" b="1" dirty="0" smtClean="0">
                <a:latin typeface="Comic Sans MS" pitchFamily="66" charset="0"/>
              </a:rPr>
              <a:t>ow </a:t>
            </a:r>
            <a:r>
              <a:rPr lang="en-US" sz="2000" b="1" dirty="0" smtClean="0">
                <a:latin typeface="Comic Sans MS" pitchFamily="66" charset="0"/>
              </a:rPr>
              <a:t>dose ZIKV </a:t>
            </a:r>
            <a:r>
              <a:rPr lang="en-US" sz="2000" b="1" dirty="0">
                <a:latin typeface="Comic Sans MS" pitchFamily="66" charset="0"/>
              </a:rPr>
              <a:t>infection </a:t>
            </a:r>
            <a:r>
              <a:rPr lang="en-US" sz="2000" b="1" dirty="0" smtClean="0">
                <a:latin typeface="Comic Sans MS" pitchFamily="66" charset="0"/>
              </a:rPr>
              <a:t>trigger </a:t>
            </a:r>
            <a:r>
              <a:rPr lang="en-US" sz="2000" b="1" dirty="0">
                <a:latin typeface="Comic Sans MS" pitchFamily="66" charset="0"/>
              </a:rPr>
              <a:t>cell </a:t>
            </a:r>
            <a:r>
              <a:rPr lang="en-US" sz="2000" b="1" dirty="0" smtClean="0">
                <a:latin typeface="Comic Sans MS" pitchFamily="66" charset="0"/>
              </a:rPr>
              <a:t>death in </a:t>
            </a:r>
            <a:r>
              <a:rPr lang="en-US" sz="2000" b="1" dirty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brain? </a:t>
            </a:r>
          </a:p>
          <a:p>
            <a:pPr defTabSz="914400" fontAlgn="base">
              <a:lnSpc>
                <a:spcPct val="200000"/>
              </a:lnSpc>
              <a:spcAft>
                <a:spcPct val="0"/>
              </a:spcAft>
              <a:buClr>
                <a:srgbClr val="FF3300"/>
              </a:buClr>
            </a:pP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5" name="Explosion 2 4"/>
          <p:cNvSpPr/>
          <p:nvPr/>
        </p:nvSpPr>
        <p:spPr bwMode="auto">
          <a:xfrm rot="20392328">
            <a:off x="-177063" y="620489"/>
            <a:ext cx="3169046" cy="1523827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ookman Old Style" pitchFamily="18" charset="0"/>
                <a:ea typeface="宋体" pitchFamily="2" charset="-122"/>
              </a:rPr>
              <a:t>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3733801"/>
            <a:ext cx="6248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r>
              <a:rPr lang="en-US" sz="2000" dirty="0" smtClean="0"/>
              <a:t>What </a:t>
            </a:r>
            <a:r>
              <a:rPr lang="en-US" sz="2000" dirty="0" smtClean="0"/>
              <a:t>genes </a:t>
            </a:r>
            <a:r>
              <a:rPr lang="en-US" sz="2000" dirty="0" smtClean="0"/>
              <a:t>are involved?</a:t>
            </a:r>
          </a:p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r>
              <a:rPr lang="en-US" sz="2000" dirty="0" smtClean="0"/>
              <a:t>What gene </a:t>
            </a:r>
            <a:r>
              <a:rPr lang="en-US" sz="2000" dirty="0" smtClean="0"/>
              <a:t>sets/signaling pathways contribute </a:t>
            </a:r>
            <a:r>
              <a:rPr lang="en-US" sz="2000" dirty="0" smtClean="0"/>
              <a:t>cell death?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5294496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Global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analysis:  RNA </a:t>
            </a:r>
            <a:r>
              <a:rPr lang="en-US" sz="2000" dirty="0"/>
              <a:t>sequencing </a:t>
            </a:r>
            <a:r>
              <a:rPr lang="en-US" sz="2000" dirty="0" smtClean="0"/>
              <a:t>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09" y="395713"/>
            <a:ext cx="7786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Data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defTabSz="914400"/>
            <a:endParaRPr lang="en-US" sz="2400" b="1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9600" y="1226710"/>
            <a:ext cx="8534400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1pPr>
            <a:lvl2pPr marL="742950" indent="-28575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2pPr>
            <a:lvl3pPr marL="11430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3pPr>
            <a:lvl4pPr marL="16002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4pPr>
            <a:lvl5pPr marL="2057400" indent="-228600" eaLnBrk="0" hangingPunct="0"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i="1">
                <a:solidFill>
                  <a:schemeClr val="tx1"/>
                </a:solidFill>
                <a:latin typeface="Bookman Old Style" pitchFamily="18" charset="0"/>
                <a:ea typeface="宋体" pitchFamily="2" charset="-122"/>
              </a:defRPr>
            </a:lvl9pPr>
          </a:lstStyle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</a:t>
            </a:r>
            <a:r>
              <a:rPr 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ubjects</a:t>
            </a:r>
            <a:r>
              <a:rPr lang="en-US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: </a:t>
            </a:r>
            <a:r>
              <a:rPr lang="en-US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2</a:t>
            </a:r>
            <a:r>
              <a:rPr 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uninfected and </a:t>
            </a:r>
            <a:r>
              <a:rPr lang="en-US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2</a:t>
            </a:r>
            <a:r>
              <a:rPr 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ZIKV infected mice;</a:t>
            </a:r>
            <a:endParaRPr lang="zh-CN" altLang="en-US" sz="2000" i="0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Infect E14.5 </a:t>
            </a:r>
            <a:r>
              <a:rPr lang="en-US" altLang="zh-CN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embryo brain</a:t>
            </a:r>
            <a:r>
              <a:rPr lang="zh-CN" alt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with ZIKV and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harvest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brain 3 days after;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Sequencing </a:t>
            </a:r>
            <a:r>
              <a:rPr lang="en-US" altLang="zh-CN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data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mapping </a:t>
            </a:r>
            <a:r>
              <a:rPr lang="en-US" altLang="zh-CN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to mouse GRCm38 (mm10) reference genome using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Bowtie2;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All experiment done at University </a:t>
            </a:r>
            <a:r>
              <a:rPr lang="en-US" altLang="zh-CN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of </a:t>
            </a: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Georgia;</a:t>
            </a:r>
            <a:endParaRPr lang="en-US" altLang="zh-CN" sz="20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BAM files available on PubMed (</a:t>
            </a:r>
            <a:r>
              <a:rPr lang="sk-SK" altLang="zh-CN" sz="20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SRR4445640 - </a:t>
            </a:r>
            <a:r>
              <a:rPr lang="sk-SK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SRR4445643</a:t>
            </a:r>
            <a:r>
              <a:rPr lang="sk-SK" altLang="zh-CN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).</a:t>
            </a:r>
            <a:endParaRPr lang="en-US" altLang="zh-CN" sz="20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r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endParaRPr lang="en-US" altLang="zh-CN" sz="12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r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endParaRPr lang="en-US" altLang="zh-CN" sz="1200" i="0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r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endParaRPr lang="en-US" altLang="zh-CN" sz="12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r"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r>
              <a:rPr lang="en-US" altLang="zh-CN" sz="12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Shao </a:t>
            </a:r>
            <a:r>
              <a:rPr lang="en-US" altLang="zh-CN" sz="12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Q </a:t>
            </a:r>
            <a:r>
              <a:rPr lang="en-US" altLang="zh-CN" sz="12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et al., Development</a:t>
            </a:r>
            <a:r>
              <a:rPr lang="en-US" altLang="zh-CN" sz="1200" i="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. 2016 Nov 15;143(22)</a:t>
            </a:r>
            <a:endParaRPr lang="en-US" altLang="zh-CN" sz="12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endParaRPr lang="en-US" altLang="zh-CN" sz="2000" i="0" dirty="0" smtClean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defTabSz="9144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3300"/>
              </a:buClr>
            </a:pPr>
            <a:r>
              <a:rPr lang="zh-CN" altLang="en-US" sz="2000" i="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3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09" y="228600"/>
            <a:ext cx="7786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24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Method</a:t>
            </a:r>
            <a:endParaRPr lang="en-US" sz="2400" b="1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" name="Process 5"/>
          <p:cNvSpPr/>
          <p:nvPr/>
        </p:nvSpPr>
        <p:spPr bwMode="auto">
          <a:xfrm>
            <a:off x="3146152" y="9144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Comic Sans MS" charset="0"/>
                <a:cs typeface="Comic Sans MS" charset="0"/>
              </a:rPr>
              <a:t>BAM file</a:t>
            </a:r>
          </a:p>
        </p:txBody>
      </p:sp>
      <p:sp>
        <p:nvSpPr>
          <p:cNvPr id="31" name="Process 30"/>
          <p:cNvSpPr/>
          <p:nvPr/>
        </p:nvSpPr>
        <p:spPr bwMode="auto">
          <a:xfrm>
            <a:off x="3146152" y="20574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mic Sans MS" charset="0"/>
                <a:ea typeface="Comic Sans MS" charset="0"/>
                <a:cs typeface="Comic Sans MS" charset="0"/>
              </a:rPr>
              <a:t>Raw counts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7" name="Process 36"/>
          <p:cNvSpPr/>
          <p:nvPr/>
        </p:nvSpPr>
        <p:spPr bwMode="auto">
          <a:xfrm>
            <a:off x="1070823" y="46482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Comic Sans MS" charset="0"/>
                <a:ea typeface="Comic Sans MS" charset="0"/>
                <a:cs typeface="Comic Sans MS" charset="0"/>
              </a:rPr>
              <a:t>r</a:t>
            </a:r>
            <a:r>
              <a:rPr lang="en-US" sz="1600" dirty="0" err="1" smtClean="0">
                <a:latin typeface="Comic Sans MS" charset="0"/>
                <a:ea typeface="Comic Sans MS" charset="0"/>
                <a:cs typeface="Comic Sans MS" charset="0"/>
              </a:rPr>
              <a:t>log</a:t>
            </a:r>
            <a:r>
              <a:rPr lang="en-US" sz="1600" dirty="0" smtClean="0">
                <a:latin typeface="Comic Sans MS" charset="0"/>
                <a:ea typeface="Comic Sans MS" charset="0"/>
                <a:cs typeface="Comic Sans MS" charset="0"/>
              </a:rPr>
              <a:t> transformation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8" name="Process 37"/>
          <p:cNvSpPr/>
          <p:nvPr/>
        </p:nvSpPr>
        <p:spPr bwMode="auto">
          <a:xfrm>
            <a:off x="1061858" y="59436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PCA analysis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9" name="Process 38"/>
          <p:cNvSpPr/>
          <p:nvPr/>
        </p:nvSpPr>
        <p:spPr bwMode="auto">
          <a:xfrm>
            <a:off x="5279752" y="32766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1600" dirty="0" smtClean="0">
                <a:latin typeface="Comic Sans MS" charset="0"/>
                <a:ea typeface="Comic Sans MS" charset="0"/>
                <a:cs typeface="Comic Sans MS" charset="0"/>
              </a:rPr>
              <a:t>ifferential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mic Sans MS" charset="0"/>
                <a:ea typeface="Comic Sans MS" charset="0"/>
                <a:cs typeface="Comic Sans MS" charset="0"/>
              </a:rPr>
              <a:t>expression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0" name="Process 39"/>
          <p:cNvSpPr/>
          <p:nvPr/>
        </p:nvSpPr>
        <p:spPr bwMode="auto">
          <a:xfrm>
            <a:off x="3962400" y="46482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DESeq2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2" name="Process 41"/>
          <p:cNvSpPr/>
          <p:nvPr/>
        </p:nvSpPr>
        <p:spPr bwMode="auto">
          <a:xfrm>
            <a:off x="6781800" y="46482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edgeR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3" name="Process 42"/>
          <p:cNvSpPr/>
          <p:nvPr/>
        </p:nvSpPr>
        <p:spPr bwMode="auto">
          <a:xfrm>
            <a:off x="3914329" y="5907742"/>
            <a:ext cx="1876871" cy="575965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mic Sans MS" charset="0"/>
                <a:ea typeface="Comic Sans MS" charset="0"/>
                <a:cs typeface="Comic Sans MS" charset="0"/>
              </a:rPr>
              <a:t>GO term enrichment analysis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038600" y="152400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H="1">
            <a:off x="2743200" y="2743200"/>
            <a:ext cx="375598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4970929" y="2684929"/>
            <a:ext cx="5334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1850752" y="533400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H="1">
            <a:off x="4805082" y="4025153"/>
            <a:ext cx="528918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6934200" y="3962400"/>
            <a:ext cx="751024" cy="596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4800600" y="525780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Process 51"/>
          <p:cNvSpPr/>
          <p:nvPr/>
        </p:nvSpPr>
        <p:spPr bwMode="auto">
          <a:xfrm>
            <a:off x="1088752" y="3276600"/>
            <a:ext cx="1806848" cy="533400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latin typeface="Comic Sans MS" charset="0"/>
                <a:ea typeface="Comic Sans MS" charset="0"/>
                <a:cs typeface="Comic Sans MS" charset="0"/>
              </a:rPr>
              <a:t>exploratory </a:t>
            </a:r>
            <a:r>
              <a:rPr lang="en-US" sz="1600" dirty="0">
                <a:latin typeface="Comic Sans MS" charset="0"/>
                <a:ea typeface="Comic Sans MS" charset="0"/>
                <a:cs typeface="Comic Sans MS" charset="0"/>
              </a:rPr>
              <a:t>analysis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1850752" y="396240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5715000" y="5267980"/>
            <a:ext cx="180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BH </a:t>
            </a:r>
            <a:r>
              <a:rPr lang="en-US" sz="1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multiple testing correction</a:t>
            </a:r>
          </a:p>
        </p:txBody>
      </p:sp>
    </p:spTree>
    <p:extLst>
      <p:ext uri="{BB962C8B-B14F-4D97-AF65-F5344CB8AC3E}">
        <p14:creationId xmlns:p14="http://schemas.microsoft.com/office/powerpoint/2010/main" val="204408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5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09" y="228600"/>
            <a:ext cx="7786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2400" b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DESeq2</a:t>
            </a:r>
            <a:endParaRPr lang="en-US" sz="2400" b="1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219201"/>
            <a:ext cx="822960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"regularized log" (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rlog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) transformation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method: </a:t>
            </a:r>
            <a:b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behave </a:t>
            </a:r>
            <a:r>
              <a:rPr lang="en-US" altLang="zh-CN" sz="160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similarly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to log2 </a:t>
            </a:r>
            <a:r>
              <a:rPr lang="en-US" altLang="zh-CN" sz="160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transformation for genes with high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counts;</a:t>
            </a:r>
            <a:b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    shrink </a:t>
            </a:r>
            <a:r>
              <a:rPr lang="en-US" altLang="zh-CN" sz="1600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together the values for different samples for genes with low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counts.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Estimates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dispersion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by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incorporating data-driven prior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distributions;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Size factors were determined by using the "median ratio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method”;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Tests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differential 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expression on raw count data: negative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binomial generalized linear models</a:t>
            </a:r>
            <a:r>
              <a:rPr lang="en-US" altLang="zh-CN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3000"/>
              </a:spcBef>
              <a:spcAft>
                <a:spcPct val="0"/>
              </a:spcAft>
              <a:buClr>
                <a:srgbClr val="FF3300"/>
              </a:buClr>
              <a:buFont typeface="Wingdings" charset="2"/>
              <a:buChar char="Ø"/>
            </a:pPr>
            <a:endParaRPr lang="zh-CN" altLang="en-US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man Old Style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man Old Style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29791</TotalTime>
  <Words>570</Words>
  <Application>Microsoft Macintosh PowerPoint</Application>
  <PresentationFormat>On-screen Show (4:3)</PresentationFormat>
  <Paragraphs>111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 Unicode MS</vt:lpstr>
      <vt:lpstr>Atlas Grotesk</vt:lpstr>
      <vt:lpstr>BatangChe</vt:lpstr>
      <vt:lpstr>Bookman Old Style</vt:lpstr>
      <vt:lpstr>Calibri</vt:lpstr>
      <vt:lpstr>Comic Sans MS</vt:lpstr>
      <vt:lpstr>Times New Roman</vt:lpstr>
      <vt:lpstr>Wingdings</vt:lpstr>
      <vt:lpstr>宋体</vt:lpstr>
      <vt:lpstr>Arial</vt:lpstr>
      <vt:lpstr>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Yonghua Zhuang</dc:creator>
  <cp:lastModifiedBy>Microsoft Office User</cp:lastModifiedBy>
  <cp:revision>379</cp:revision>
  <cp:lastPrinted>2015-09-03T17:22:04Z</cp:lastPrinted>
  <dcterms:created xsi:type="dcterms:W3CDTF">2015-08-16T20:51:44Z</dcterms:created>
  <dcterms:modified xsi:type="dcterms:W3CDTF">2016-12-16T14:00:08Z</dcterms:modified>
</cp:coreProperties>
</file>